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57" r:id="rId3"/>
    <p:sldId id="269" r:id="rId4"/>
    <p:sldId id="270" r:id="rId5"/>
    <p:sldId id="263" r:id="rId6"/>
    <p:sldId id="271" r:id="rId7"/>
    <p:sldId id="272" r:id="rId8"/>
    <p:sldId id="280" r:id="rId9"/>
    <p:sldId id="281" r:id="rId10"/>
    <p:sldId id="282" r:id="rId11"/>
    <p:sldId id="264" r:id="rId12"/>
    <p:sldId id="279" r:id="rId13"/>
    <p:sldId id="277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2"/>
    <p:restoredTop sz="83276"/>
  </p:normalViewPr>
  <p:slideViewPr>
    <p:cSldViewPr snapToGrid="0" snapToObjects="1">
      <p:cViewPr>
        <p:scale>
          <a:sx n="104" d="100"/>
          <a:sy n="104" d="100"/>
        </p:scale>
        <p:origin x="144" y="-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DF5AB-4D54-1940-BED5-2805D9EBFADA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C4698-E819-784B-B533-230E1808A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C4698-E819-784B-B533-230E1808A6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éri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239185" y="6524626"/>
            <a:ext cx="673100" cy="23436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pPr algn="ctr">
              <a:defRPr/>
            </a:pPr>
            <a:fld id="{81022F5C-5C79-A746-9AC0-09DB5A8CE7D2}" type="slidenum">
              <a:rPr lang="fr-FR" altLang="en-US" sz="923" smtClean="0">
                <a:latin typeface="Arial" charset="0"/>
              </a:rPr>
              <a:pPr algn="ctr">
                <a:defRPr/>
              </a:pPr>
              <a:t>‹#›</a:t>
            </a:fld>
            <a:endParaRPr lang="fr-FR" altLang="en-US" sz="923" smtClean="0">
              <a:latin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st.com/docs/DOC-1949-tutorial-interfacing-an-hd44780-lcd-display-with-stm32l4" TargetMode="External"/><Relationship Id="rId4" Type="http://schemas.openxmlformats.org/officeDocument/2006/relationships/hyperlink" Target="https://community.st.com/docs/DOC-1413-tutorial-interfacing-a-stm32l053-discovery-with-an-i2c-sensor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eanpub.com/mastering-stm3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"/>
          <p:cNvSpPr txBox="1"/>
          <p:nvPr/>
        </p:nvSpPr>
        <p:spPr>
          <a:xfrm>
            <a:off x="1789695" y="1582223"/>
            <a:ext cx="9150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Tutorial : interfacing an I2C LCD Display with STM32L4</a:t>
            </a:r>
            <a:endParaRPr lang="fr-FR" sz="2954" dirty="0"/>
          </a:p>
        </p:txBody>
      </p:sp>
      <p:sp>
        <p:nvSpPr>
          <p:cNvPr id="2" name="TextBox 1"/>
          <p:cNvSpPr txBox="1"/>
          <p:nvPr/>
        </p:nvSpPr>
        <p:spPr>
          <a:xfrm>
            <a:off x="3267023" y="5886747"/>
            <a:ext cx="6521755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dirty="0"/>
              <a:t>Jean-Christophe </a:t>
            </a:r>
            <a:r>
              <a:rPr lang="en-US" sz="1846" dirty="0" smtClean="0"/>
              <a:t>Toussaint </a:t>
            </a:r>
            <a:r>
              <a:rPr lang="en-US" sz="1846" dirty="0" err="1" smtClean="0"/>
              <a:t>Phelma</a:t>
            </a:r>
            <a:r>
              <a:rPr lang="en-US" sz="1846" dirty="0" smtClean="0"/>
              <a:t> Grenoble-INP France</a:t>
            </a:r>
            <a:endParaRPr lang="en-US" sz="1846" dirty="0"/>
          </a:p>
        </p:txBody>
      </p:sp>
      <p:pic>
        <p:nvPicPr>
          <p:cNvPr id="7" name="Picture 6" descr="M:\B - Editions\06 - Evénements\Remise des diplômes\2012\Diaporama\02 - Fichiers exploitables\Trait séparation 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24" y="1286609"/>
            <a:ext cx="8017120" cy="9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1"/>
          <p:cNvSpPr txBox="1"/>
          <p:nvPr/>
        </p:nvSpPr>
        <p:spPr>
          <a:xfrm>
            <a:off x="8327137" y="574544"/>
            <a:ext cx="199753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 dirty="0"/>
              <a:t>STM32L4 </a:t>
            </a:r>
            <a:r>
              <a:rPr lang="fr-FR" sz="2215" dirty="0" err="1"/>
              <a:t>Series</a:t>
            </a:r>
            <a:endParaRPr lang="fr-FR" sz="2215" dirty="0"/>
          </a:p>
        </p:txBody>
      </p:sp>
      <p:sp>
        <p:nvSpPr>
          <p:cNvPr id="10" name="TextBox 9"/>
          <p:cNvSpPr txBox="1"/>
          <p:nvPr/>
        </p:nvSpPr>
        <p:spPr>
          <a:xfrm>
            <a:off x="2251401" y="2356127"/>
            <a:ext cx="83529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HD44780 is a widespread common LCD controller allowing to drive various formats</a:t>
            </a:r>
          </a:p>
          <a:p>
            <a:pPr>
              <a:lnSpc>
                <a:spcPct val="150000"/>
              </a:lnSpc>
            </a:pPr>
            <a:r>
              <a:rPr lang="en-US" dirty="0"/>
              <a:t>o</a:t>
            </a:r>
            <a:r>
              <a:rPr lang="en-US" dirty="0" smtClean="0"/>
              <a:t>f LCD displays made of 1 line with 8 characters (1X8), 2X16, 2X20, 4x20 or others.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driven through a PCF8574 device which provides </a:t>
            </a:r>
            <a:r>
              <a:rPr lang="en-US" dirty="0"/>
              <a:t>general-purpose remote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I/O </a:t>
            </a:r>
            <a:r>
              <a:rPr lang="en-US" dirty="0"/>
              <a:t>expansion </a:t>
            </a:r>
            <a:r>
              <a:rPr lang="en-US" dirty="0" smtClean="0"/>
              <a:t>by </a:t>
            </a:r>
            <a:r>
              <a:rPr lang="en-US" dirty="0"/>
              <a:t>way of the I2C interface [serial clock (SCL), serial data (SDA)].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following </a:t>
            </a:r>
            <a:r>
              <a:rPr lang="en-US" dirty="0" smtClean="0"/>
              <a:t>equipment</a:t>
            </a:r>
            <a:r>
              <a:rPr lang="en-US" dirty="0"/>
              <a:t> </a:t>
            </a:r>
            <a:r>
              <a:rPr lang="en-US" dirty="0" smtClean="0"/>
              <a:t>is used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 NUCLEO-L476RG Board or </a:t>
            </a:r>
            <a:r>
              <a:rPr lang="en-US" dirty="0" smtClean="0"/>
              <a:t>equivalent and a HD44780 LCD with a PCF8574 expander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 Eclipse with the necessary packages for </a:t>
            </a:r>
            <a:r>
              <a:rPr lang="en-US" dirty="0" err="1"/>
              <a:t>Nucleo</a:t>
            </a:r>
            <a:r>
              <a:rPr lang="en-US" dirty="0"/>
              <a:t> boards installed </a:t>
            </a:r>
          </a:p>
          <a:p>
            <a:pPr>
              <a:lnSpc>
                <a:spcPct val="150000"/>
              </a:lnSpc>
            </a:pPr>
            <a:r>
              <a:rPr lang="en-US" dirty="0"/>
              <a:t>-  </a:t>
            </a:r>
            <a:r>
              <a:rPr lang="en-US" dirty="0" err="1"/>
              <a:t>OpenOCD</a:t>
            </a:r>
            <a:r>
              <a:rPr lang="en-US" dirty="0"/>
              <a:t> or </a:t>
            </a:r>
            <a:r>
              <a:rPr lang="en-US" dirty="0" err="1"/>
              <a:t>STLink</a:t>
            </a:r>
            <a:r>
              <a:rPr lang="en-US" dirty="0"/>
              <a:t> USB Driver - STM32CubeMX </a:t>
            </a:r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174803"/>
            <a:ext cx="555152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/**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Print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Character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on LCD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module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character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retval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*/</a:t>
            </a:r>
          </a:p>
          <a:p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lcd_printchar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unsigned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ascode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ascode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/**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Display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a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characters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string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Text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displayed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retval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*/</a:t>
            </a:r>
          </a:p>
          <a:p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lcd_print_string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(*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(*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++);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0619" y="0"/>
            <a:ext cx="610936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/**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printf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function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standard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defined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formats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retval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*/</a:t>
            </a:r>
          </a:p>
          <a:p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lcd_printf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fmt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...)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uint32_t i;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uint32_t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text_size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static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text_buffer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[32];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va_list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va_start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fmt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text_size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vsprintf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text_buffer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fmt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//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Process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string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(i = 0; i &lt;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text_size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 i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++){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text_buffer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[i];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== 10)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  break;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&gt; 0x1F) &amp;&amp;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&lt; 0x80))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lcd_printchar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letter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88" y="272363"/>
            <a:ext cx="4419600" cy="5448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Eclipse Configuration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39615" y="1875098"/>
            <a:ext cx="2358804" cy="4158547"/>
            <a:chOff x="4916597" y="0"/>
            <a:chExt cx="2358804" cy="41585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70295"/>
            <a:stretch/>
          </p:blipFill>
          <p:spPr>
            <a:xfrm>
              <a:off x="4916598" y="0"/>
              <a:ext cx="2358803" cy="20371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69339"/>
            <a:stretch/>
          </p:blipFill>
          <p:spPr>
            <a:xfrm>
              <a:off x="4916597" y="2055813"/>
              <a:ext cx="2358803" cy="210273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37" y="1875098"/>
            <a:ext cx="6699346" cy="46213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62034" y="3379808"/>
            <a:ext cx="2591765" cy="775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33484" y="4180788"/>
            <a:ext cx="42288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Parallel building with N (=3 here</a:t>
            </a:r>
            <a:r>
              <a:rPr lang="en-US" smtClean="0"/>
              <a:t>) processes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277" y="0"/>
            <a:ext cx="9965531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71042" y="1914382"/>
            <a:ext cx="2591765" cy="26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40436" y="4334575"/>
            <a:ext cx="4072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../Drivers/I2C_LCD_HD44780_Driver </a:t>
            </a:r>
          </a:p>
          <a:p>
            <a:r>
              <a:rPr lang="en-US" dirty="0" smtClean="0"/>
              <a:t>to the list of include paths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994" y="467832"/>
            <a:ext cx="1846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Include</a:t>
            </a:r>
          </a:p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Paths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9" y="1273175"/>
            <a:ext cx="4419600" cy="5448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62" y="15875"/>
            <a:ext cx="231207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19" y="3175"/>
            <a:ext cx="234707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95" y="4540250"/>
            <a:ext cx="2692400" cy="803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431800"/>
            <a:ext cx="3230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 and then</a:t>
            </a:r>
          </a:p>
          <a:p>
            <a:r>
              <a:rPr lang="en-US" sz="2400" dirty="0" smtClean="0"/>
              <a:t>Run as a STM32 runtime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50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73100"/>
            <a:ext cx="2546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In Practice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14" y="0"/>
            <a:ext cx="514168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808265"/>
            <a:ext cx="5482073" cy="32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47800"/>
            <a:ext cx="10909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Carmine </a:t>
            </a:r>
            <a:r>
              <a:rPr lang="en-US" sz="2400" dirty="0" err="1" smtClean="0"/>
              <a:t>Noveillo</a:t>
            </a:r>
            <a:r>
              <a:rPr lang="en-US" sz="2400" dirty="0"/>
              <a:t>, “Mastering STM32”,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leanpub.com/mastering-stm32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2. Marc </a:t>
            </a:r>
            <a:r>
              <a:rPr lang="en-US" sz="2400" dirty="0" err="1" smtClean="0"/>
              <a:t>Laury</a:t>
            </a:r>
            <a:r>
              <a:rPr lang="en-US" sz="2400" dirty="0" smtClean="0"/>
              <a:t>, “A la </a:t>
            </a:r>
            <a:r>
              <a:rPr lang="en-US" sz="2400" dirty="0" err="1" smtClean="0"/>
              <a:t>découverte</a:t>
            </a:r>
            <a:r>
              <a:rPr lang="en-US" sz="2400" dirty="0" smtClean="0"/>
              <a:t> des </a:t>
            </a:r>
            <a:r>
              <a:rPr lang="en-US" sz="2400" dirty="0" err="1" smtClean="0"/>
              <a:t>cartes</a:t>
            </a:r>
            <a:r>
              <a:rPr lang="en-US" sz="2400" dirty="0" smtClean="0"/>
              <a:t> </a:t>
            </a:r>
            <a:r>
              <a:rPr lang="en-US" sz="2400" dirty="0" err="1" smtClean="0"/>
              <a:t>Nucleo</a:t>
            </a:r>
            <a:r>
              <a:rPr lang="en-US" sz="2400" dirty="0" smtClean="0"/>
              <a:t>”, </a:t>
            </a:r>
            <a:r>
              <a:rPr lang="en-US" sz="2400" dirty="0" err="1" smtClean="0"/>
              <a:t>Eyrolles</a:t>
            </a:r>
            <a:r>
              <a:rPr lang="en-US" sz="2400" dirty="0" smtClean="0"/>
              <a:t>, </a:t>
            </a:r>
            <a:r>
              <a:rPr lang="tr-TR" sz="2400" dirty="0"/>
              <a:t>EAN13 : </a:t>
            </a:r>
            <a:r>
              <a:rPr lang="tr-TR" sz="2400" dirty="0" smtClean="0"/>
              <a:t>9782212673692</a:t>
            </a:r>
          </a:p>
          <a:p>
            <a:endParaRPr lang="tr-TR" sz="2400" dirty="0"/>
          </a:p>
          <a:p>
            <a:r>
              <a:rPr lang="tr-TR" sz="2400" dirty="0" smtClean="0"/>
              <a:t>3. Reference Manual </a:t>
            </a:r>
            <a:r>
              <a:rPr lang="tr-TR" sz="2400" dirty="0" err="1" smtClean="0"/>
              <a:t>for</a:t>
            </a:r>
            <a:r>
              <a:rPr lang="tr-TR" sz="2400" dirty="0" smtClean="0"/>
              <a:t> STM32L4, </a:t>
            </a:r>
            <a:r>
              <a:rPr lang="nb-NO" sz="2400" dirty="0" smtClean="0"/>
              <a:t>DM00083560.pdf</a:t>
            </a:r>
          </a:p>
          <a:p>
            <a:endParaRPr lang="nb-NO" sz="2400" dirty="0"/>
          </a:p>
          <a:p>
            <a:r>
              <a:rPr lang="nb-NO" sz="2400" dirty="0"/>
              <a:t>4. </a:t>
            </a:r>
            <a:r>
              <a:rPr lang="nb-NO" sz="2400" dirty="0">
                <a:hlinkClick r:id="rId3"/>
              </a:rPr>
              <a:t>https://</a:t>
            </a:r>
            <a:r>
              <a:rPr lang="nb-NO" sz="2400" dirty="0" smtClean="0">
                <a:hlinkClick r:id="rId3"/>
              </a:rPr>
              <a:t>community.st.com/docs/DOC-1949-tutorial-interfacing-an-hd44780-lcd-display-with-stm32l4</a:t>
            </a:r>
            <a:endParaRPr lang="nb-NO" sz="2400" dirty="0" smtClean="0"/>
          </a:p>
          <a:p>
            <a:endParaRPr lang="nb-NO" sz="2400" dirty="0"/>
          </a:p>
          <a:p>
            <a:r>
              <a:rPr lang="nb-NO" sz="2400" dirty="0"/>
              <a:t>5. </a:t>
            </a:r>
            <a:r>
              <a:rPr lang="nb-NO" sz="2400" dirty="0">
                <a:hlinkClick r:id="rId4"/>
              </a:rPr>
              <a:t>https://</a:t>
            </a:r>
            <a:r>
              <a:rPr lang="nb-NO" sz="2400" dirty="0" smtClean="0">
                <a:hlinkClick r:id="rId4"/>
              </a:rPr>
              <a:t>community.st.com/docs</a:t>
            </a:r>
            <a:r>
              <a:rPr lang="nb-NO" sz="2400" smtClean="0">
                <a:hlinkClick r:id="rId4"/>
              </a:rPr>
              <a:t>/DOC-1413-tutorial-interfacing-a-stm32l053-discovery-with-an-i2c-sensor</a:t>
            </a:r>
            <a:endParaRPr lang="nb-NO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9810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31"/>
            <a:ext cx="12192000" cy="6495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66" y="638828"/>
            <a:ext cx="6161067" cy="523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5999" y="3256767"/>
            <a:ext cx="5717719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Generating the </a:t>
            </a:r>
            <a:r>
              <a:rPr lang="en-US" dirty="0" err="1"/>
              <a:t>config</a:t>
            </a:r>
            <a:r>
              <a:rPr lang="en-US" dirty="0"/>
              <a:t>. files from STM32CubeMX. </a:t>
            </a:r>
            <a:endParaRPr lang="en-US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Open STM32CubeMX and open a new project.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Select the </a:t>
            </a:r>
            <a:r>
              <a:rPr lang="en-US" dirty="0" smtClean="0"/>
              <a:t>Nucleo-L476RG </a:t>
            </a:r>
            <a:r>
              <a:rPr lang="en-US" dirty="0"/>
              <a:t>from the </a:t>
            </a:r>
            <a:r>
              <a:rPr lang="en-US" dirty="0" smtClean="0"/>
              <a:t>Boards </a:t>
            </a:r>
            <a:r>
              <a:rPr lang="en-US" dirty="0"/>
              <a:t>tab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HIS Resonator Clock with PLLCLK is selected by default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9" y="11758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062"/>
            <a:ext cx="5571317" cy="45299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75837" y="-1"/>
            <a:ext cx="531341" cy="8810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9299" y="0"/>
            <a:ext cx="482601" cy="8810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119840"/>
            <a:ext cx="4817174" cy="4018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6" y="0"/>
            <a:ext cx="7946212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64737" y="851820"/>
            <a:ext cx="5704575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 smtClean="0"/>
              <a:t>Go </a:t>
            </a:r>
            <a:r>
              <a:rPr lang="en-US" dirty="0"/>
              <a:t>to Project </a:t>
            </a:r>
            <a:r>
              <a:rPr lang="en-US" dirty="0" smtClean="0"/>
              <a:t>Settings &gt; </a:t>
            </a:r>
            <a:r>
              <a:rPr lang="en-US" dirty="0"/>
              <a:t>Generate code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Enter a project name and select </a:t>
            </a:r>
            <a:r>
              <a:rPr lang="en-US" dirty="0" smtClean="0"/>
              <a:t>SW4STM32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Generate the code and open the project in </a:t>
            </a:r>
            <a:r>
              <a:rPr lang="en-US" dirty="0" smtClean="0"/>
              <a:t>Eclipse IDE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5" y="3646223"/>
            <a:ext cx="11201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200" y="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Example of Application : </a:t>
            </a:r>
            <a:br>
              <a:rPr lang="en-US" dirty="0" smtClean="0"/>
            </a:br>
            <a:r>
              <a:rPr lang="en-US" sz="3200" dirty="0" smtClean="0"/>
              <a:t>code to be inserted in </a:t>
            </a:r>
            <a:r>
              <a:rPr lang="en-US" sz="3200" dirty="0" err="1" smtClean="0"/>
              <a:t>main.c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2347" y="1512888"/>
            <a:ext cx="500970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Includes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---------------------*/</a:t>
            </a:r>
            <a:endParaRPr lang="en-US" dirty="0">
              <a:solidFill>
                <a:srgbClr val="3F7F5F"/>
              </a:solidFill>
              <a:latin typeface="Monaco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#include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main.h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#include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"stm32l4xx_hal.h"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USER CODE BEGIN Includes */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#include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&lt;i2c_HD44780.h&gt;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USER CODE END Includes */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Private variables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------------*/</a:t>
            </a:r>
            <a:endParaRPr lang="en-US" dirty="0">
              <a:solidFill>
                <a:srgbClr val="3F7F5F"/>
              </a:solidFill>
              <a:latin typeface="Monaco" charset="0"/>
            </a:endParaRPr>
          </a:p>
          <a:p>
            <a:r>
              <a:rPr lang="en-US" dirty="0">
                <a:solidFill>
                  <a:srgbClr val="005032"/>
                </a:solidFill>
                <a:latin typeface="Monaco" charset="0"/>
              </a:rPr>
              <a:t>I2C_HandleTypeDef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hi2c1;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 err="1">
                <a:solidFill>
                  <a:srgbClr val="005032"/>
                </a:solidFill>
                <a:latin typeface="Monaco" charset="0"/>
              </a:rPr>
              <a:t>UART_HandleTypeDef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huart2;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USER CODE BEGIN PV */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Private variables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------------*/</a:t>
            </a:r>
            <a:endParaRPr lang="en-US" dirty="0">
              <a:solidFill>
                <a:srgbClr val="3F7F5F"/>
              </a:solidFill>
              <a:latin typeface="Monaco" charset="0"/>
            </a:endParaRP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/* USER CODE END PV */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3243" y="1512888"/>
            <a:ext cx="597471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USER CODE BEGIN 2 */</a:t>
            </a:r>
          </a:p>
          <a:p>
            <a:r>
              <a:rPr lang="ro-RO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ro-RO" dirty="0" err="1">
                <a:solidFill>
                  <a:srgbClr val="000000"/>
                </a:solidFill>
                <a:latin typeface="Monaco" charset="0"/>
              </a:rPr>
              <a:t>lcd_init</a:t>
            </a:r>
            <a:r>
              <a:rPr lang="ro-RO" dirty="0">
                <a:solidFill>
                  <a:srgbClr val="000000"/>
                </a:solidFill>
                <a:latin typeface="Monaco" charset="0"/>
              </a:rPr>
              <a:t> ();</a:t>
            </a:r>
          </a:p>
          <a:p>
            <a:endParaRPr lang="ro-RO" dirty="0">
              <a:latin typeface="Monaco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ro-RO" dirty="0" err="1">
                <a:solidFill>
                  <a:srgbClr val="000000"/>
                </a:solidFill>
                <a:latin typeface="Monaco" charset="0"/>
              </a:rPr>
              <a:t>lcd_clear_display</a:t>
            </a:r>
            <a:r>
              <a:rPr lang="ro-RO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s-ES_tradnl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s-ES_tradnl" dirty="0" err="1">
                <a:solidFill>
                  <a:srgbClr val="000000"/>
                </a:solidFill>
                <a:latin typeface="Monaco" charset="0"/>
              </a:rPr>
              <a:t>lcd_home</a:t>
            </a:r>
            <a:r>
              <a:rPr lang="es-ES_tradnl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s-ES_tradnl" dirty="0">
              <a:latin typeface="Monaco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it-IT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it-IT" dirty="0">
                <a:solidFill>
                  <a:srgbClr val="000000"/>
                </a:solidFill>
                <a:latin typeface="Monaco" charset="0"/>
              </a:rPr>
              <a:t>(1, 1);</a:t>
            </a:r>
          </a:p>
          <a:p>
            <a:r>
              <a:rPr lang="it-IT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it-IT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it-IT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it-IT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it-IT" u="sng" dirty="0" err="1">
                <a:solidFill>
                  <a:srgbClr val="2A00FF"/>
                </a:solidFill>
                <a:latin typeface="Monaco" charset="0"/>
              </a:rPr>
              <a:t>Phelma</a:t>
            </a:r>
            <a:r>
              <a:rPr lang="it-IT" u="sng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it-IT" u="sng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it-IT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(2, 1);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2nd row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"Engineering School"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(3, 1);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2nd row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u="sng" dirty="0">
                <a:solidFill>
                  <a:srgbClr val="2A00FF"/>
                </a:solidFill>
                <a:latin typeface="Monaco" charset="0"/>
              </a:rPr>
              <a:t>Grenoble"</a:t>
            </a:r>
            <a:r>
              <a:rPr lang="en-US" u="sng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USER CODE END 2 */</a:t>
            </a:r>
          </a:p>
          <a:p>
            <a:endParaRPr lang="de-DE" dirty="0">
              <a:latin typeface="Monaco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304" y="100663"/>
            <a:ext cx="6664004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Infinite </a:t>
            </a:r>
            <a:r>
              <a:rPr lang="de-DE" dirty="0" err="1">
                <a:solidFill>
                  <a:srgbClr val="3F7F5F"/>
                </a:solidFill>
                <a:latin typeface="Monaco" charset="0"/>
              </a:rPr>
              <a:t>loop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 */</a:t>
            </a: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USER CODE BEGIN WHILE */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(1)</a:t>
            </a: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{</a:t>
            </a:r>
          </a:p>
          <a:p>
            <a:endParaRPr lang="de-DE" dirty="0">
              <a:latin typeface="Monaco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USER CODE END WHILE */</a:t>
            </a:r>
          </a:p>
          <a:p>
            <a:endParaRPr lang="de-DE" dirty="0">
              <a:latin typeface="Monaco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/* USER CODE BEGIN 3 */</a:t>
            </a:r>
          </a:p>
          <a:p>
            <a:r>
              <a:rPr lang="de-DE" dirty="0">
                <a:solidFill>
                  <a:srgbClr val="000000"/>
                </a:solidFill>
                <a:latin typeface="Monaco" charset="0"/>
              </a:rPr>
              <a:t>	  </a:t>
            </a:r>
            <a:r>
              <a:rPr lang="de-DE" dirty="0" err="1">
                <a:solidFill>
                  <a:srgbClr val="000000"/>
                </a:solidFill>
                <a:latin typeface="Monaco" charset="0"/>
              </a:rPr>
              <a:t>lcd_clear_display</a:t>
            </a:r>
            <a:r>
              <a:rPr lang="de-DE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s-ES_tradnl" dirty="0">
                <a:solidFill>
                  <a:srgbClr val="000000"/>
                </a:solidFill>
                <a:latin typeface="Monaco" charset="0"/>
              </a:rPr>
              <a:t>	  </a:t>
            </a:r>
            <a:r>
              <a:rPr lang="es-ES_tradnl" dirty="0" err="1">
                <a:solidFill>
                  <a:srgbClr val="000000"/>
                </a:solidFill>
                <a:latin typeface="Monaco" charset="0"/>
              </a:rPr>
              <a:t>lcd_home</a:t>
            </a:r>
            <a:r>
              <a:rPr lang="es-ES_tradnl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s-ES_tradnl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s-ES_tradnl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s-ES_tradnl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s-ES_tradnl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s-ES_tradnl" dirty="0" err="1">
                <a:solidFill>
                  <a:srgbClr val="2A00FF"/>
                </a:solidFill>
                <a:latin typeface="Monaco" charset="0"/>
              </a:rPr>
              <a:t>Physics</a:t>
            </a:r>
            <a:r>
              <a:rPr lang="es-ES_tradnl" dirty="0">
                <a:solidFill>
                  <a:srgbClr val="2A00FF"/>
                </a:solidFill>
                <a:latin typeface="Monaco" charset="0"/>
              </a:rPr>
              <a:t> &amp;"</a:t>
            </a:r>
            <a:r>
              <a:rPr lang="es-ES_tradnl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(2, 1);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2nd row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"Applied Physics &amp;"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(3, 1); 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3rd row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"Electronics &amp;"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lcd_locate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(4, 1); 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3rd row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lcd_print_string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"Materials"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HAL_Delay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(2000); 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wait for 2 </a:t>
            </a:r>
            <a:r>
              <a:rPr lang="en-US" u="sng" dirty="0" smtClean="0">
                <a:solidFill>
                  <a:srgbClr val="3F7F5F"/>
                </a:solidFill>
                <a:latin typeface="Monaco" charset="0"/>
              </a:rPr>
              <a:t>sec</a:t>
            </a:r>
            <a:endParaRPr lang="en-US" u="sng" dirty="0">
              <a:solidFill>
                <a:srgbClr val="3F7F5F"/>
              </a:solidFill>
              <a:latin typeface="Monac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13722" y="730858"/>
            <a:ext cx="51475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  <a:latin typeface="Monaco" charset="0"/>
              </a:rPr>
              <a:t>  </a:t>
            </a:r>
            <a:endParaRPr lang="en-US" dirty="0">
              <a:latin typeface="Monaco" charset="0"/>
            </a:endParaRPr>
          </a:p>
          <a:p>
            <a:r>
              <a:rPr lang="en-US" dirty="0" err="1" smtClean="0">
                <a:solidFill>
                  <a:srgbClr val="3F7F5F"/>
                </a:solidFill>
                <a:latin typeface="Monaco" charset="0"/>
              </a:rPr>
              <a:t>lcd_locate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(4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, 1); // 4th row</a:t>
            </a:r>
          </a:p>
          <a:p>
            <a:r>
              <a:rPr lang="en-US" dirty="0" err="1" smtClean="0">
                <a:solidFill>
                  <a:srgbClr val="3F7F5F"/>
                </a:solidFill>
                <a:latin typeface="Monaco" charset="0"/>
              </a:rPr>
              <a:t>lcd_printf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("value %d\n", 10);</a:t>
            </a:r>
          </a:p>
          <a:p>
            <a:r>
              <a:rPr lang="en-US" dirty="0" err="1" smtClean="0">
                <a:solidFill>
                  <a:srgbClr val="3F7F5F"/>
                </a:solidFill>
                <a:latin typeface="Monaco" charset="0"/>
              </a:rPr>
              <a:t>HAL_Delay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(2000);  // wait for 2 </a:t>
            </a:r>
            <a:r>
              <a:rPr lang="en-US" u="sng" dirty="0">
                <a:solidFill>
                  <a:srgbClr val="3F7F5F"/>
                </a:solidFill>
                <a:latin typeface="Monaco" charset="0"/>
              </a:rPr>
              <a:t>sec</a:t>
            </a:r>
          </a:p>
          <a:p>
            <a:endParaRPr lang="en-US" dirty="0">
              <a:latin typeface="Monaco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de-DE" dirty="0">
              <a:solidFill>
                <a:srgbClr val="000000"/>
              </a:solidFill>
              <a:latin typeface="Monaco" charset="0"/>
            </a:endParaRPr>
          </a:p>
          <a:p>
            <a:r>
              <a:rPr lang="de-DE" dirty="0" smtClean="0">
                <a:solidFill>
                  <a:srgbClr val="3F7F5F"/>
                </a:solidFill>
                <a:latin typeface="Monaco" charset="0"/>
              </a:rPr>
              <a:t>/* </a:t>
            </a:r>
            <a:r>
              <a:rPr lang="de-DE" dirty="0">
                <a:solidFill>
                  <a:srgbClr val="3F7F5F"/>
                </a:solidFill>
                <a:latin typeface="Monaco" charset="0"/>
              </a:rPr>
              <a:t>USER CODE END 3 */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174803"/>
            <a:ext cx="11476219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&lt;i2c_HD44780.h&gt;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stdarg.h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stdio.h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extern I2C_HandleTypeDef hi2c1;  //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change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your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handler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here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accordingly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define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SLAVE_ADDRESS_LCD (0x3F&lt;&lt;1) //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change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(0x27&lt;&lt;1)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necessary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data_u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uint8_t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[4];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data_u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(cmd&amp;0xf0);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((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&lt;&lt;4)&amp;0xf0);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[0] = data_u|0x0C;  //en=1,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[1] = data_u|0x08;  //en=0,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[2] = data_l|0x0C;  //en=1,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[3] = data_l|0x08;  //en=0,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(HAL_I2C_Master_Transmit (&amp;hi2c1, SLAVE_ADDRESS_LCD,(uint8_t *)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4, 100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 != 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HAL_OK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){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/*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Error_Handler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called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Timout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occurs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*/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(HAL_I2C_GetError(&amp;hi2c1) != HAL_I2C_ERROR_AF)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Error_Handler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}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}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706" y="26522"/>
            <a:ext cx="791229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Calibri Light" charset="0"/>
                <a:ea typeface="Calibri Light" charset="0"/>
                <a:cs typeface="Calibri Light" charset="0"/>
              </a:rPr>
              <a:t>I2C LCD HD4470 </a:t>
            </a:r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library for STM32</a:t>
            </a:r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4044" y="174803"/>
            <a:ext cx="1147621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/**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send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HD44780 LCD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module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via I2C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retval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*/</a:t>
            </a:r>
          </a:p>
          <a:p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data_u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uint8_t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[4];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data_u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(data&amp;0xf0);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= ((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&lt;&lt;4)&amp;0xf0);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[0] = data_u|0x0D;  //en=1,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[1] = data_u|0x09;  //en=0,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[2] = data_l|0x0D;  //en=1,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[3] = data_l|0x09;  //en=0,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=0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(HAL_I2C_Master_Transmit (&amp;hi2c1, SLAVE_ADDRESS_LCD,(uint8_t *)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data_t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, 4, 100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         != 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HAL_OK)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/*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Error_Handler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called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Timout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occurs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*/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(HAL_I2C_GetError(&amp;hi2c1) != HAL_I2C_ERROR_AF)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Error_Handler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  }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}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496078"/>
            <a:ext cx="7279557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/**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Initializes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HD44780 LCD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module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in 4-bit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param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retval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None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*/</a:t>
            </a:r>
          </a:p>
          <a:p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lcd_init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  //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Initialization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HD44780-based LCD (4-bit HW)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(0x33);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(0x32);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(0x28);   //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Set 4-bit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(0x0c);   //Display On/Off Control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(0x06);   //Entry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set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lcd_send_cmd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(0x02);   //Clear Display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//Minimum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wait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before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driving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LCD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module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HAL_Delay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(200);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722</Words>
  <Application>Microsoft Macintosh PowerPoint</Application>
  <PresentationFormat>Widescreen</PresentationFormat>
  <Paragraphs>243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Geneva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Example of Application :  code to be inserted in main.c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Eclipse Configuration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85</cp:revision>
  <cp:lastPrinted>2018-03-17T11:05:13Z</cp:lastPrinted>
  <dcterms:created xsi:type="dcterms:W3CDTF">2017-12-12T08:29:46Z</dcterms:created>
  <dcterms:modified xsi:type="dcterms:W3CDTF">2018-03-17T11:05:42Z</dcterms:modified>
</cp:coreProperties>
</file>